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0" r:id="rId6"/>
    <p:sldId id="262"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00" y="10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C2CE49-BC9A-46B1-96F0-80BC56193115}" type="datetimeFigureOut">
              <a:rPr lang="en-US" smtClean="0"/>
              <a:t>2/5/2013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144592B-888C-4CE8-80E8-3D5317305D0B}"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CE49-BC9A-46B1-96F0-80BC56193115}"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CE49-BC9A-46B1-96F0-80BC56193115}"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2CE49-BC9A-46B1-96F0-80BC56193115}"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2CE49-BC9A-46B1-96F0-80BC56193115}"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C2CE49-BC9A-46B1-96F0-80BC56193115}"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4592B-888C-4CE8-80E8-3D5317305D0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BC2CE49-BC9A-46B1-96F0-80BC56193115}"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4592B-888C-4CE8-80E8-3D5317305D0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2CE49-BC9A-46B1-96F0-80BC56193115}"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2CE49-BC9A-46B1-96F0-80BC56193115}"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2CE49-BC9A-46B1-96F0-80BC56193115}"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2CE49-BC9A-46B1-96F0-80BC56193115}"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4592B-888C-4CE8-80E8-3D5317305D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BC2CE49-BC9A-46B1-96F0-80BC56193115}" type="datetimeFigureOut">
              <a:rPr lang="en-US" smtClean="0"/>
              <a:t>2/5/2013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144592B-888C-4CE8-80E8-3D5317305D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info@cfsg1.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475946">
            <a:off x="2388864" y="5003188"/>
            <a:ext cx="6511131" cy="837870"/>
          </a:xfrm>
        </p:spPr>
        <p:txBody>
          <a:bodyPr>
            <a:normAutofit/>
          </a:bodyPr>
          <a:lstStyle/>
          <a:p>
            <a:r>
              <a:rPr lang="en-US" sz="2000" b="1" dirty="0" smtClean="0">
                <a:solidFill>
                  <a:schemeClr val="tx1"/>
                </a:solidFill>
                <a:latin typeface="Broadway" pitchFamily="82" charset="0"/>
              </a:rPr>
              <a:t>What Can Social Media Do For You?</a:t>
            </a:r>
            <a:endParaRPr lang="en-US" sz="2000" b="1" dirty="0">
              <a:solidFill>
                <a:schemeClr val="tx1"/>
              </a:solidFill>
              <a:latin typeface="Broadway"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97493">
            <a:off x="895358" y="733214"/>
            <a:ext cx="4395255" cy="3886200"/>
          </a:xfrm>
          <a:prstGeom prst="rect">
            <a:avLst/>
          </a:prstGeom>
        </p:spPr>
      </p:pic>
      <p:pic>
        <p:nvPicPr>
          <p:cNvPr id="1027" name="Picture 3" descr="C:\Users\home\AppData\Local\Microsoft\Windows\Temporary Internet Files\Content.IE5\M7R0ZKKU\MC900441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48000"/>
            <a:ext cx="1978025" cy="190817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219200" y="5867400"/>
            <a:ext cx="6511131" cy="41893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US" sz="1600" b="1" dirty="0" smtClean="0">
                <a:solidFill>
                  <a:schemeClr val="bg1">
                    <a:lumMod val="50000"/>
                  </a:schemeClr>
                </a:solidFill>
                <a:latin typeface="Calibri" pitchFamily="34" charset="0"/>
                <a:cs typeface="Calibri" pitchFamily="34" charset="0"/>
              </a:rPr>
              <a:t>Social Media Overview - Courtesy of CFSG1.com</a:t>
            </a:r>
            <a:endParaRPr lang="en-US" sz="1600" b="1" dirty="0">
              <a:solidFill>
                <a:schemeClr val="bg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41432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sz="3200" dirty="0" smtClean="0">
                <a:solidFill>
                  <a:schemeClr val="accent4">
                    <a:lumMod val="60000"/>
                    <a:lumOff val="40000"/>
                  </a:schemeClr>
                </a:solidFill>
                <a:latin typeface="Broadway" pitchFamily="82" charset="0"/>
                <a:cs typeface="Calibri" pitchFamily="34" charset="0"/>
              </a:rPr>
              <a:t>What Social Media Can Do For Your Business…</a:t>
            </a:r>
            <a:endParaRPr lang="en-US" sz="3200" dirty="0">
              <a:solidFill>
                <a:schemeClr val="accent4">
                  <a:lumMod val="60000"/>
                  <a:lumOff val="40000"/>
                </a:schemeClr>
              </a:solidFill>
              <a:latin typeface="Broadway" pitchFamily="82" charset="0"/>
              <a:cs typeface="Calibri" pitchFamily="34" charset="0"/>
            </a:endParaRPr>
          </a:p>
        </p:txBody>
      </p:sp>
      <p:sp>
        <p:nvSpPr>
          <p:cNvPr id="3" name="Content Placeholder 2"/>
          <p:cNvSpPr>
            <a:spLocks noGrp="1"/>
          </p:cNvSpPr>
          <p:nvPr>
            <p:ph idx="1"/>
          </p:nvPr>
        </p:nvSpPr>
        <p:spPr>
          <a:xfrm>
            <a:off x="533400" y="1600200"/>
            <a:ext cx="8077200" cy="4876800"/>
          </a:xfrm>
        </p:spPr>
        <p:style>
          <a:lnRef idx="1">
            <a:schemeClr val="dk1"/>
          </a:lnRef>
          <a:fillRef idx="2">
            <a:schemeClr val="dk1"/>
          </a:fillRef>
          <a:effectRef idx="1">
            <a:schemeClr val="dk1"/>
          </a:effectRef>
          <a:fontRef idx="minor">
            <a:schemeClr val="dk1"/>
          </a:fontRef>
        </p:style>
        <p:txBody>
          <a:bodyPr/>
          <a:lstStyle/>
          <a:p>
            <a:pPr marL="0" indent="0">
              <a:buNone/>
            </a:pPr>
            <a:r>
              <a:rPr lang="en-US" sz="1800" dirty="0" smtClean="0">
                <a:cs typeface="Calibri" pitchFamily="34" charset="0"/>
              </a:rPr>
              <a:t>Think of social media as a bridge - one that connects you and your company to consumers, investors, media and other outlets </a:t>
            </a:r>
            <a:r>
              <a:rPr lang="en-US" sz="1800" dirty="0">
                <a:cs typeface="Calibri" pitchFamily="34" charset="0"/>
              </a:rPr>
              <a:t>that </a:t>
            </a:r>
            <a:r>
              <a:rPr lang="en-US" sz="1800" dirty="0" smtClean="0">
                <a:cs typeface="Calibri" pitchFamily="34" charset="0"/>
              </a:rPr>
              <a:t>you previously </a:t>
            </a:r>
            <a:r>
              <a:rPr lang="en-US" sz="1800" dirty="0">
                <a:cs typeface="Calibri" pitchFamily="34" charset="0"/>
              </a:rPr>
              <a:t>didn’t have access to. </a:t>
            </a:r>
            <a:r>
              <a:rPr lang="en-US" sz="1800" dirty="0" smtClean="0">
                <a:cs typeface="Calibri" pitchFamily="34" charset="0"/>
              </a:rPr>
              <a:t> Social media networks facilitate </a:t>
            </a:r>
            <a:r>
              <a:rPr lang="en-US" sz="1800" dirty="0">
                <a:cs typeface="Calibri" pitchFamily="34" charset="0"/>
              </a:rPr>
              <a:t>conversations </a:t>
            </a:r>
            <a:r>
              <a:rPr lang="en-US" sz="1800" dirty="0" smtClean="0">
                <a:cs typeface="Calibri" pitchFamily="34" charset="0"/>
              </a:rPr>
              <a:t>that, were once, by invitation </a:t>
            </a:r>
            <a:r>
              <a:rPr lang="en-US" sz="1800" dirty="0">
                <a:cs typeface="Calibri" pitchFamily="34" charset="0"/>
              </a:rPr>
              <a:t>only. </a:t>
            </a:r>
            <a:r>
              <a:rPr lang="en-US" sz="1800" dirty="0" smtClean="0">
                <a:cs typeface="Calibri" pitchFamily="34" charset="0"/>
              </a:rPr>
              <a:t/>
            </a:r>
            <a:br>
              <a:rPr lang="en-US" sz="1800" dirty="0" smtClean="0">
                <a:cs typeface="Calibri" pitchFamily="34" charset="0"/>
              </a:rPr>
            </a:br>
            <a:r>
              <a:rPr lang="en-US" sz="1800" dirty="0" smtClean="0">
                <a:cs typeface="Calibri" pitchFamily="34" charset="0"/>
              </a:rPr>
              <a:t>Social media:</a:t>
            </a:r>
          </a:p>
          <a:p>
            <a:pPr>
              <a:buClr>
                <a:schemeClr val="accent4">
                  <a:lumMod val="75000"/>
                </a:schemeClr>
              </a:buClr>
              <a:buFont typeface="Wingdings" pitchFamily="2" charset="2"/>
              <a:buChar char="v"/>
            </a:pPr>
            <a:r>
              <a:rPr lang="en-US" sz="1800" dirty="0" smtClean="0">
                <a:cs typeface="Calibri" pitchFamily="34" charset="0"/>
              </a:rPr>
              <a:t>Allows your business the ability to build a global network, faster and easier.</a:t>
            </a:r>
          </a:p>
          <a:p>
            <a:pPr>
              <a:buClr>
                <a:schemeClr val="accent4">
                  <a:lumMod val="75000"/>
                </a:schemeClr>
              </a:buClr>
              <a:buFont typeface="Wingdings" pitchFamily="2" charset="2"/>
              <a:buChar char="v"/>
            </a:pPr>
            <a:r>
              <a:rPr lang="en-US" sz="1800" dirty="0" smtClean="0">
                <a:cs typeface="Calibri" pitchFamily="34" charset="0"/>
              </a:rPr>
              <a:t>Provides a platform to promote and build your personal brand.</a:t>
            </a:r>
          </a:p>
          <a:p>
            <a:pPr>
              <a:buClr>
                <a:schemeClr val="accent4">
                  <a:lumMod val="75000"/>
                </a:schemeClr>
              </a:buClr>
              <a:buFont typeface="Wingdings" pitchFamily="2" charset="2"/>
              <a:buChar char="v"/>
            </a:pPr>
            <a:r>
              <a:rPr lang="en-US" sz="1800" dirty="0" smtClean="0">
                <a:cs typeface="Calibri" pitchFamily="34" charset="0"/>
              </a:rPr>
              <a:t>Offers access to raw journalism, often times not available in mainstream media outlets.</a:t>
            </a:r>
          </a:p>
          <a:p>
            <a:pPr>
              <a:buClr>
                <a:schemeClr val="accent4">
                  <a:lumMod val="75000"/>
                </a:schemeClr>
              </a:buClr>
              <a:buFont typeface="Wingdings" pitchFamily="2" charset="2"/>
              <a:buChar char="v"/>
            </a:pPr>
            <a:r>
              <a:rPr lang="en-US" sz="1800" dirty="0" smtClean="0">
                <a:cs typeface="Calibri" pitchFamily="34" charset="0"/>
              </a:rPr>
              <a:t>Gives your company an outlet to be heard and to reach out to consumers, allowing you to engage in conversations that weren’t possible in the past.</a:t>
            </a:r>
          </a:p>
          <a:p>
            <a:pPr>
              <a:buClr>
                <a:schemeClr val="accent4">
                  <a:lumMod val="75000"/>
                </a:schemeClr>
              </a:buClr>
              <a:buFont typeface="Wingdings" pitchFamily="2" charset="2"/>
              <a:buChar char="v"/>
            </a:pPr>
            <a:r>
              <a:rPr lang="en-US" sz="1800" dirty="0" smtClean="0">
                <a:cs typeface="Calibri" pitchFamily="34" charset="0"/>
              </a:rPr>
              <a:t>Provides your company with instant access to communities, networks and consumers, investors, etc. at anytime, anywhere.</a:t>
            </a:r>
          </a:p>
          <a:p>
            <a:pPr>
              <a:buFont typeface="Wingdings" pitchFamily="2" charset="2"/>
              <a:buChar char="v"/>
            </a:pPr>
            <a:endParaRPr lang="en-US" sz="1600" dirty="0" smtClean="0"/>
          </a:p>
          <a:p>
            <a:pPr>
              <a:buFont typeface="Wingdings" pitchFamily="2" charset="2"/>
              <a:buChar char="v"/>
            </a:pPr>
            <a:endParaRPr lang="en-US" dirty="0" smtClean="0"/>
          </a:p>
        </p:txBody>
      </p:sp>
    </p:spTree>
    <p:extLst>
      <p:ext uri="{BB962C8B-B14F-4D97-AF65-F5344CB8AC3E}">
        <p14:creationId xmlns:p14="http://schemas.microsoft.com/office/powerpoint/2010/main" val="586433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sz="3600" dirty="0" smtClean="0">
                <a:solidFill>
                  <a:schemeClr val="accent4">
                    <a:lumMod val="60000"/>
                    <a:lumOff val="40000"/>
                  </a:schemeClr>
                </a:solidFill>
                <a:latin typeface="Broadway" pitchFamily="82" charset="0"/>
              </a:rPr>
              <a:t>Informative Social Media Stats</a:t>
            </a:r>
            <a:r>
              <a:rPr lang="en-US" sz="3600" dirty="0" smtClean="0"/>
              <a:t/>
            </a:r>
            <a:br>
              <a:rPr lang="en-US" sz="3600" dirty="0" smtClean="0"/>
            </a:br>
            <a:r>
              <a:rPr lang="en-US" sz="1600" dirty="0" smtClean="0">
                <a:solidFill>
                  <a:schemeClr val="bg1">
                    <a:lumMod val="65000"/>
                  </a:schemeClr>
                </a:solidFill>
                <a:latin typeface="Calibri" pitchFamily="34" charset="0"/>
                <a:cs typeface="Calibri" pitchFamily="34" charset="0"/>
              </a:rPr>
              <a:t>Courtesy of Edison Research, </a:t>
            </a:r>
            <a:r>
              <a:rPr lang="en-US" sz="1600" dirty="0" err="1" smtClean="0">
                <a:solidFill>
                  <a:schemeClr val="bg1">
                    <a:lumMod val="65000"/>
                  </a:schemeClr>
                </a:solidFill>
                <a:latin typeface="Calibri" pitchFamily="34" charset="0"/>
                <a:cs typeface="Calibri" pitchFamily="34" charset="0"/>
              </a:rPr>
              <a:t>TheSocialSkinny</a:t>
            </a:r>
            <a:r>
              <a:rPr lang="en-US" sz="1600" dirty="0" smtClean="0">
                <a:solidFill>
                  <a:schemeClr val="bg1">
                    <a:lumMod val="65000"/>
                  </a:schemeClr>
                </a:solidFill>
                <a:latin typeface="Calibri" pitchFamily="34" charset="0"/>
                <a:cs typeface="Calibri" pitchFamily="34" charset="0"/>
              </a:rPr>
              <a:t> &amp; Baer</a:t>
            </a:r>
            <a:endParaRPr lang="en-US" sz="3600" dirty="0">
              <a:solidFill>
                <a:schemeClr val="bg1">
                  <a:lumMod val="65000"/>
                </a:schemeClr>
              </a:solidFill>
            </a:endParaRPr>
          </a:p>
        </p:txBody>
      </p:sp>
      <p:sp>
        <p:nvSpPr>
          <p:cNvPr id="3" name="Content Placeholder 2"/>
          <p:cNvSpPr>
            <a:spLocks noGrp="1"/>
          </p:cNvSpPr>
          <p:nvPr>
            <p:ph idx="1"/>
          </p:nvPr>
        </p:nvSpPr>
        <p:spPr>
          <a:xfrm>
            <a:off x="533400" y="1676400"/>
            <a:ext cx="8077200" cy="4953000"/>
          </a:xfrm>
        </p:spPr>
        <p:style>
          <a:lnRef idx="1">
            <a:schemeClr val="dk1"/>
          </a:lnRef>
          <a:fillRef idx="2">
            <a:schemeClr val="dk1"/>
          </a:fillRef>
          <a:effectRef idx="1">
            <a:schemeClr val="dk1"/>
          </a:effectRef>
          <a:fontRef idx="minor">
            <a:schemeClr val="dk1"/>
          </a:fontRef>
        </p:style>
        <p:txBody>
          <a:bodyPr>
            <a:normAutofit/>
          </a:bodyPr>
          <a:lstStyle/>
          <a:p>
            <a:pPr>
              <a:buClr>
                <a:schemeClr val="accent4">
                  <a:lumMod val="75000"/>
                </a:schemeClr>
              </a:buClr>
              <a:buFont typeface="Wingdings" pitchFamily="2" charset="2"/>
              <a:buChar char="v"/>
            </a:pPr>
            <a:r>
              <a:rPr lang="en-US" sz="1800" dirty="0" smtClean="0">
                <a:cs typeface="Calibri" pitchFamily="34" charset="0"/>
              </a:rPr>
              <a:t>Did you know that 75% of Internet consumers make purchases based on peer recommendations, whereas only 14% trust advertisements?</a:t>
            </a:r>
          </a:p>
          <a:p>
            <a:pPr>
              <a:buClr>
                <a:schemeClr val="accent4">
                  <a:lumMod val="75000"/>
                </a:schemeClr>
              </a:buClr>
              <a:buFont typeface="Wingdings" pitchFamily="2" charset="2"/>
              <a:buChar char="v"/>
            </a:pPr>
            <a:r>
              <a:rPr lang="en-US" sz="1800" dirty="0" smtClean="0"/>
              <a:t>By 2015, </a:t>
            </a:r>
            <a:r>
              <a:rPr lang="en-US" sz="1800" dirty="0"/>
              <a:t>brands will be generating 50% of their </a:t>
            </a:r>
            <a:r>
              <a:rPr lang="en-US" sz="1800" dirty="0" smtClean="0"/>
              <a:t>online sales </a:t>
            </a:r>
            <a:r>
              <a:rPr lang="en-US" sz="1800" dirty="0"/>
              <a:t>through social </a:t>
            </a:r>
            <a:r>
              <a:rPr lang="en-US" sz="1800" dirty="0" smtClean="0"/>
              <a:t>media; </a:t>
            </a:r>
            <a:r>
              <a:rPr lang="en-US" sz="1800" dirty="0"/>
              <a:t>mobile platforms </a:t>
            </a:r>
            <a:r>
              <a:rPr lang="en-US" sz="1800" dirty="0" smtClean="0"/>
              <a:t>are projected to generate $</a:t>
            </a:r>
            <a:r>
              <a:rPr lang="en-US" sz="1800" dirty="0"/>
              <a:t>30 </a:t>
            </a:r>
            <a:r>
              <a:rPr lang="en-US" sz="1800" dirty="0" smtClean="0"/>
              <a:t>billion</a:t>
            </a:r>
            <a:r>
              <a:rPr lang="en-US" sz="1800" dirty="0"/>
              <a:t>!</a:t>
            </a:r>
            <a:endParaRPr lang="en-US" sz="1800" dirty="0" smtClean="0">
              <a:cs typeface="Calibri" pitchFamily="34" charset="0"/>
            </a:endParaRPr>
          </a:p>
          <a:p>
            <a:pPr>
              <a:buClr>
                <a:schemeClr val="accent4">
                  <a:lumMod val="75000"/>
                </a:schemeClr>
              </a:buClr>
              <a:buFont typeface="Wingdings" pitchFamily="2" charset="2"/>
              <a:buChar char="v"/>
            </a:pPr>
            <a:r>
              <a:rPr lang="en-US" sz="1800" dirty="0" smtClean="0"/>
              <a:t>66% of online adults are connected to one or more social media platforms.</a:t>
            </a:r>
          </a:p>
          <a:p>
            <a:pPr>
              <a:buClr>
                <a:schemeClr val="accent4">
                  <a:lumMod val="75000"/>
                </a:schemeClr>
              </a:buClr>
              <a:buFont typeface="Wingdings" pitchFamily="2" charset="2"/>
              <a:buChar char="v"/>
            </a:pPr>
            <a:r>
              <a:rPr lang="en-US" sz="1800" dirty="0" smtClean="0"/>
              <a:t>In February 2012, Facebook had 850 million users and 47% say Facebook has the greatest impact on purchase behavior.</a:t>
            </a:r>
          </a:p>
          <a:p>
            <a:pPr>
              <a:buClr>
                <a:schemeClr val="accent4">
                  <a:lumMod val="75000"/>
                </a:schemeClr>
              </a:buClr>
              <a:buFont typeface="Wingdings" pitchFamily="2" charset="2"/>
              <a:buChar char="v"/>
            </a:pPr>
            <a:r>
              <a:rPr lang="en-US" sz="1800" dirty="0" smtClean="0"/>
              <a:t>Every single day, 4.7 billion minutes are spent on Facebook.</a:t>
            </a:r>
          </a:p>
          <a:p>
            <a:pPr>
              <a:buClr>
                <a:schemeClr val="accent4">
                  <a:lumMod val="75000"/>
                </a:schemeClr>
              </a:buClr>
              <a:buFont typeface="Wingdings" pitchFamily="2" charset="2"/>
              <a:buChar char="v"/>
            </a:pPr>
            <a:r>
              <a:rPr lang="en-US" sz="1800" dirty="0" smtClean="0"/>
              <a:t>In February 2012, LinkedIn had 135 million users. There are 2 million companies on LinkedIn and American users spend an average of 17 minutes on the site.</a:t>
            </a:r>
          </a:p>
          <a:p>
            <a:pPr>
              <a:buClr>
                <a:schemeClr val="accent4">
                  <a:lumMod val="75000"/>
                </a:schemeClr>
              </a:buClr>
              <a:buFont typeface="Wingdings" pitchFamily="2" charset="2"/>
              <a:buChar char="v"/>
            </a:pPr>
            <a:r>
              <a:rPr lang="en-US" sz="1800" dirty="0" smtClean="0"/>
              <a:t>Does your business have a blog? It should; 2 million blog posts are currently written (enough posts to fill TIME magazine for 770 million years). </a:t>
            </a:r>
          </a:p>
          <a:p>
            <a:pPr>
              <a:buClr>
                <a:schemeClr val="accent4">
                  <a:lumMod val="75000"/>
                </a:schemeClr>
              </a:buClr>
              <a:buFont typeface="Wingdings" pitchFamily="2" charset="2"/>
              <a:buChar char="v"/>
            </a:pPr>
            <a:r>
              <a:rPr lang="en-US" sz="1800" dirty="0"/>
              <a:t>Sales via social commerce are expected to reach</a:t>
            </a:r>
            <a:r>
              <a:rPr lang="en-US" sz="1800" b="1" dirty="0"/>
              <a:t> </a:t>
            </a:r>
            <a:r>
              <a:rPr lang="en-US" sz="1800" dirty="0"/>
              <a:t>$30 billion within five </a:t>
            </a:r>
            <a:r>
              <a:rPr lang="en-US" sz="1800" dirty="0" smtClean="0"/>
              <a:t>years.</a:t>
            </a:r>
          </a:p>
          <a:p>
            <a:pPr>
              <a:buClr>
                <a:schemeClr val="accent4">
                  <a:lumMod val="75000"/>
                </a:schemeClr>
              </a:buClr>
              <a:buFont typeface="Wingdings" pitchFamily="2" charset="2"/>
              <a:buChar char="v"/>
            </a:pPr>
            <a:r>
              <a:rPr lang="en-US" sz="1800" dirty="0"/>
              <a:t>In February </a:t>
            </a:r>
            <a:r>
              <a:rPr lang="en-US" sz="1800" dirty="0" smtClean="0"/>
              <a:t>2012, </a:t>
            </a:r>
            <a:r>
              <a:rPr lang="en-US" sz="1800" dirty="0"/>
              <a:t>Twitter had 500 million registered users (</a:t>
            </a:r>
            <a:r>
              <a:rPr lang="en-US" sz="1800" dirty="0" smtClean="0"/>
              <a:t>approx. </a:t>
            </a:r>
            <a:r>
              <a:rPr lang="en-US" sz="1800" dirty="0"/>
              <a:t>200m </a:t>
            </a:r>
            <a:r>
              <a:rPr lang="en-US" sz="1800" dirty="0" smtClean="0"/>
              <a:t>active) </a:t>
            </a:r>
            <a:r>
              <a:rPr lang="en-US" sz="1800" dirty="0"/>
              <a:t>and Twitter users send 175 million tweets each </a:t>
            </a:r>
            <a:r>
              <a:rPr lang="en-US" sz="1800" dirty="0" smtClean="0"/>
              <a:t>day.  Are you Tweeting?</a:t>
            </a:r>
          </a:p>
          <a:p>
            <a:pPr>
              <a:buClr>
                <a:schemeClr val="accent4">
                  <a:lumMod val="75000"/>
                </a:schemeClr>
              </a:buClr>
              <a:buFont typeface="Wingdings" pitchFamily="2" charset="2"/>
              <a:buChar char="v"/>
            </a:pPr>
            <a:endParaRPr lang="en-US" sz="1800" dirty="0" smtClean="0"/>
          </a:p>
          <a:p>
            <a:pPr>
              <a:buFont typeface="Wingdings" pitchFamily="2" charset="2"/>
              <a:buChar char="v"/>
            </a:pPr>
            <a:endParaRPr lang="en-US" sz="1800" dirty="0" smtClean="0">
              <a:latin typeface="Calibri" pitchFamily="34" charset="0"/>
              <a:cs typeface="Calibri" pitchFamily="34" charset="0"/>
            </a:endParaRPr>
          </a:p>
          <a:p>
            <a:pPr>
              <a:buFont typeface="Wingdings" pitchFamily="2" charset="2"/>
              <a:buChar char="v"/>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3913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38600"/>
            <a:ext cx="7848600" cy="2286000"/>
          </a:xfrm>
        </p:spPr>
        <p:style>
          <a:lnRef idx="1">
            <a:schemeClr val="dk1"/>
          </a:lnRef>
          <a:fillRef idx="3">
            <a:schemeClr val="dk1"/>
          </a:fillRef>
          <a:effectRef idx="2">
            <a:schemeClr val="dk1"/>
          </a:effectRef>
          <a:fontRef idx="minor">
            <a:schemeClr val="lt1"/>
          </a:fontRef>
        </p:style>
        <p:txBody>
          <a:bodyPr/>
          <a:lstStyle/>
          <a:p>
            <a:pPr algn="l"/>
            <a:r>
              <a:rPr lang="en-US" sz="1800" dirty="0"/>
              <a:t>In the past </a:t>
            </a:r>
            <a:r>
              <a:rPr lang="en-US" sz="1800" dirty="0" smtClean="0"/>
              <a:t>year alone, </a:t>
            </a:r>
            <a:r>
              <a:rPr lang="en-US" sz="1800" dirty="0"/>
              <a:t>12 million more Americans are using social networking many times daily</a:t>
            </a:r>
            <a:r>
              <a:rPr lang="en-US" sz="1800" dirty="0" smtClean="0"/>
              <a:t>.  Research also shows that users </a:t>
            </a:r>
            <a:r>
              <a:rPr lang="en-US" sz="1800" dirty="0"/>
              <a:t>that follow brands on social media </a:t>
            </a:r>
            <a:r>
              <a:rPr lang="en-US" sz="1800" dirty="0" smtClean="0"/>
              <a:t>increased 106%</a:t>
            </a:r>
            <a:r>
              <a:rPr lang="en-US" sz="1800" b="1" dirty="0" smtClean="0"/>
              <a:t>  </a:t>
            </a:r>
            <a:r>
              <a:rPr lang="en-US" sz="1800" dirty="0"/>
              <a:t>f</a:t>
            </a:r>
            <a:r>
              <a:rPr lang="en-US" sz="1800" dirty="0" smtClean="0"/>
              <a:t>rom </a:t>
            </a:r>
            <a:r>
              <a:rPr lang="en-US" sz="1800" dirty="0"/>
              <a:t>2010 to </a:t>
            </a:r>
            <a:r>
              <a:rPr lang="en-US" sz="1800" dirty="0" smtClean="0"/>
              <a:t>2012.  The </a:t>
            </a:r>
            <a:r>
              <a:rPr lang="en-US" sz="1800" dirty="0"/>
              <a:t>percentage of Americans following any brand on a social network has increased from 16% to 33%. This is a sharp </a:t>
            </a:r>
            <a:r>
              <a:rPr lang="en-US" sz="1800" dirty="0" smtClean="0"/>
              <a:t>increase and there is still </a:t>
            </a:r>
            <a:r>
              <a:rPr lang="en-US" sz="1800" dirty="0"/>
              <a:t>a tremendous amount of room for </a:t>
            </a:r>
            <a:r>
              <a:rPr lang="en-US" sz="1800" dirty="0" smtClean="0"/>
              <a:t>growth. If your brand or company is not taking advantage of social media, now is the time to get started!</a:t>
            </a:r>
            <a:r>
              <a:rPr lang="en-US" sz="1600" dirty="0"/>
              <a:t/>
            </a:r>
            <a:br>
              <a:rPr lang="en-US" sz="1600" dirty="0"/>
            </a:br>
            <a:endParaRPr lang="en-US" sz="16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7848600" cy="3352800"/>
          </a:xfrm>
          <a:prstGeom prst="rect">
            <a:avLst/>
          </a:prstGeom>
        </p:spPr>
      </p:pic>
    </p:spTree>
    <p:extLst>
      <p:ext uri="{BB962C8B-B14F-4D97-AF65-F5344CB8AC3E}">
        <p14:creationId xmlns:p14="http://schemas.microsoft.com/office/powerpoint/2010/main" val="68347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sz="3200" dirty="0" smtClean="0">
                <a:solidFill>
                  <a:schemeClr val="accent4">
                    <a:lumMod val="60000"/>
                    <a:lumOff val="40000"/>
                  </a:schemeClr>
                </a:solidFill>
                <a:latin typeface="Broadway" pitchFamily="82" charset="0"/>
              </a:rPr>
              <a:t>CFSG1,Social Media and You:</a:t>
            </a:r>
            <a:br>
              <a:rPr lang="en-US" sz="3200" dirty="0" smtClean="0">
                <a:solidFill>
                  <a:schemeClr val="accent4">
                    <a:lumMod val="60000"/>
                    <a:lumOff val="40000"/>
                  </a:schemeClr>
                </a:solidFill>
                <a:latin typeface="Broadway" pitchFamily="82" charset="0"/>
              </a:rPr>
            </a:br>
            <a:r>
              <a:rPr lang="en-US" sz="3200" dirty="0" smtClean="0">
                <a:solidFill>
                  <a:schemeClr val="accent4">
                    <a:lumMod val="60000"/>
                    <a:lumOff val="40000"/>
                  </a:schemeClr>
                </a:solidFill>
                <a:latin typeface="Broadway" pitchFamily="82" charset="0"/>
              </a:rPr>
              <a:t>How Can We Help?</a:t>
            </a:r>
            <a:endParaRPr lang="en-US" sz="3200" dirty="0">
              <a:solidFill>
                <a:schemeClr val="accent4">
                  <a:lumMod val="60000"/>
                  <a:lumOff val="40000"/>
                </a:schemeClr>
              </a:solidFill>
              <a:latin typeface="Broadway" pitchFamily="82" charset="0"/>
            </a:endParaRPr>
          </a:p>
        </p:txBody>
      </p:sp>
      <p:sp>
        <p:nvSpPr>
          <p:cNvPr id="4" name="Content Placeholder 3"/>
          <p:cNvSpPr>
            <a:spLocks noGrp="1"/>
          </p:cNvSpPr>
          <p:nvPr>
            <p:ph sz="quarter" idx="13"/>
          </p:nvPr>
        </p:nvSpPr>
        <p:spPr>
          <a:xfrm>
            <a:off x="533400" y="1981200"/>
            <a:ext cx="3962400" cy="4343400"/>
          </a:xfrm>
        </p:spPr>
        <p:style>
          <a:lnRef idx="1">
            <a:schemeClr val="dk1"/>
          </a:lnRef>
          <a:fillRef idx="2">
            <a:schemeClr val="dk1"/>
          </a:fillRef>
          <a:effectRef idx="1">
            <a:schemeClr val="dk1"/>
          </a:effectRef>
          <a:fontRef idx="minor">
            <a:schemeClr val="dk1"/>
          </a:fontRef>
        </p:style>
        <p:txBody>
          <a:bodyPr>
            <a:normAutofit/>
          </a:bodyPr>
          <a:lstStyle/>
          <a:p>
            <a:pPr marL="342900" indent="-342900">
              <a:buClrTx/>
              <a:buAutoNum type="arabicPeriod"/>
            </a:pPr>
            <a:r>
              <a:rPr lang="en-US" sz="1600" b="1" i="1" dirty="0" smtClean="0">
                <a:solidFill>
                  <a:schemeClr val="tx1"/>
                </a:solidFill>
              </a:rPr>
              <a:t>Monitoring Your Current Situation:</a:t>
            </a:r>
          </a:p>
          <a:p>
            <a:pPr>
              <a:buClr>
                <a:schemeClr val="accent4">
                  <a:lumMod val="75000"/>
                </a:schemeClr>
              </a:buClr>
              <a:buFont typeface="Wingdings" pitchFamily="2" charset="2"/>
              <a:buChar char="Ø"/>
            </a:pPr>
            <a:r>
              <a:rPr lang="en-US" sz="1600" dirty="0" smtClean="0">
                <a:solidFill>
                  <a:schemeClr val="tx1"/>
                </a:solidFill>
              </a:rPr>
              <a:t>Take an inventory of any current social media channels, content, resources, networks, etc. If no channels are currently in place, the CFSG1 team can create these accounts for you. </a:t>
            </a:r>
          </a:p>
          <a:p>
            <a:pPr>
              <a:buClr>
                <a:schemeClr val="accent4">
                  <a:lumMod val="75000"/>
                </a:schemeClr>
              </a:buClr>
              <a:buFont typeface="Wingdings" pitchFamily="2" charset="2"/>
              <a:buChar char="Ø"/>
            </a:pPr>
            <a:r>
              <a:rPr lang="en-US" sz="1600" dirty="0" smtClean="0">
                <a:solidFill>
                  <a:schemeClr val="tx1"/>
                </a:solidFill>
              </a:rPr>
              <a:t>Monitor what is currently being said about your brand/business and how your competitors are reaching out to the public. </a:t>
            </a:r>
          </a:p>
          <a:p>
            <a:pPr>
              <a:buClr>
                <a:schemeClr val="accent4">
                  <a:lumMod val="75000"/>
                </a:schemeClr>
              </a:buClr>
              <a:buFont typeface="Wingdings" pitchFamily="2" charset="2"/>
              <a:buChar char="Ø"/>
            </a:pPr>
            <a:r>
              <a:rPr lang="en-US" sz="1600" dirty="0" smtClean="0">
                <a:solidFill>
                  <a:schemeClr val="tx1"/>
                </a:solidFill>
              </a:rPr>
              <a:t>Define social media needs – Our team can help you decide which channels will give your brand/business the best social media presence, and how to best position your product, service or business to the public.</a:t>
            </a:r>
            <a:endParaRPr lang="en-US" sz="1600" dirty="0">
              <a:solidFill>
                <a:schemeClr val="tx1"/>
              </a:solidFill>
            </a:endParaRPr>
          </a:p>
        </p:txBody>
      </p:sp>
      <p:sp>
        <p:nvSpPr>
          <p:cNvPr id="5" name="Content Placeholder 4"/>
          <p:cNvSpPr>
            <a:spLocks noGrp="1"/>
          </p:cNvSpPr>
          <p:nvPr>
            <p:ph sz="quarter" idx="14"/>
          </p:nvPr>
        </p:nvSpPr>
        <p:spPr>
          <a:xfrm>
            <a:off x="4645152" y="1981200"/>
            <a:ext cx="3965448" cy="4343400"/>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sz="1600" b="1" i="1" dirty="0" smtClean="0">
                <a:solidFill>
                  <a:schemeClr val="tx1"/>
                </a:solidFill>
              </a:rPr>
              <a:t>2</a:t>
            </a:r>
            <a:r>
              <a:rPr lang="en-US" sz="1600" b="1" i="1" dirty="0" smtClean="0">
                <a:solidFill>
                  <a:schemeClr val="accent4">
                    <a:lumMod val="75000"/>
                  </a:schemeClr>
                </a:solidFill>
              </a:rPr>
              <a:t>. </a:t>
            </a:r>
            <a:r>
              <a:rPr lang="en-US" sz="1600" b="1" i="1" dirty="0" smtClean="0">
                <a:solidFill>
                  <a:schemeClr val="tx1"/>
                </a:solidFill>
              </a:rPr>
              <a:t>Educating Your Business</a:t>
            </a:r>
          </a:p>
          <a:p>
            <a:pPr>
              <a:buClr>
                <a:schemeClr val="accent4">
                  <a:lumMod val="75000"/>
                </a:schemeClr>
              </a:buClr>
              <a:buFont typeface="Wingdings" pitchFamily="2" charset="2"/>
              <a:buChar char="Ø"/>
            </a:pPr>
            <a:r>
              <a:rPr lang="en-US" sz="1600" dirty="0" smtClean="0">
                <a:solidFill>
                  <a:schemeClr val="tx1"/>
                </a:solidFill>
              </a:rPr>
              <a:t>Let CFSG1’s team provide you with the basics with our Social Media 101 instruction via Skype or conference call.  </a:t>
            </a:r>
          </a:p>
          <a:p>
            <a:pPr marL="0" indent="0">
              <a:buClr>
                <a:schemeClr val="accent4">
                  <a:lumMod val="75000"/>
                </a:schemeClr>
              </a:buClr>
              <a:buNone/>
            </a:pPr>
            <a:r>
              <a:rPr lang="en-US" sz="1600" b="1" i="1" dirty="0" smtClean="0">
                <a:solidFill>
                  <a:schemeClr val="tx1"/>
                </a:solidFill>
              </a:rPr>
              <a:t>3. The Strategy Phase</a:t>
            </a:r>
          </a:p>
          <a:p>
            <a:pPr>
              <a:buClr>
                <a:schemeClr val="accent4">
                  <a:lumMod val="75000"/>
                </a:schemeClr>
              </a:buClr>
              <a:buFont typeface="Wingdings" pitchFamily="2" charset="2"/>
              <a:buChar char="Ø"/>
            </a:pPr>
            <a:r>
              <a:rPr lang="en-US" sz="1600" dirty="0" smtClean="0">
                <a:solidFill>
                  <a:schemeClr val="tx1"/>
                </a:solidFill>
              </a:rPr>
              <a:t>Arrangements can be made for our team to help with editorial strategies, planning and scheduling for all of your social media channels. We can also help you decide on any optimization, buying ads, etc. </a:t>
            </a:r>
          </a:p>
          <a:p>
            <a:pPr>
              <a:buClr>
                <a:schemeClr val="accent4">
                  <a:lumMod val="75000"/>
                </a:schemeClr>
              </a:buClr>
              <a:buFont typeface="Wingdings" pitchFamily="2" charset="2"/>
              <a:buChar char="Ø"/>
            </a:pPr>
            <a:r>
              <a:rPr lang="en-US" sz="1600" dirty="0" smtClean="0">
                <a:solidFill>
                  <a:schemeClr val="tx1"/>
                </a:solidFill>
              </a:rPr>
              <a:t>We can help identify relevant themes and topics specifically targeting your fans, consumers, investors, groups, etc. </a:t>
            </a:r>
            <a:endParaRPr lang="en-US" sz="1600" dirty="0">
              <a:solidFill>
                <a:schemeClr val="tx1"/>
              </a:solidFill>
            </a:endParaRPr>
          </a:p>
        </p:txBody>
      </p:sp>
    </p:spTree>
    <p:extLst>
      <p:ext uri="{BB962C8B-B14F-4D97-AF65-F5344CB8AC3E}">
        <p14:creationId xmlns:p14="http://schemas.microsoft.com/office/powerpoint/2010/main" val="344032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sz="3200" dirty="0" smtClean="0">
                <a:solidFill>
                  <a:schemeClr val="accent4">
                    <a:lumMod val="60000"/>
                    <a:lumOff val="40000"/>
                  </a:schemeClr>
                </a:solidFill>
                <a:latin typeface="Broadway" pitchFamily="82" charset="0"/>
              </a:rPr>
              <a:t>CFSG1,Social Media and You:</a:t>
            </a:r>
            <a:br>
              <a:rPr lang="en-US" sz="3200" dirty="0" smtClean="0">
                <a:solidFill>
                  <a:schemeClr val="accent4">
                    <a:lumMod val="60000"/>
                    <a:lumOff val="40000"/>
                  </a:schemeClr>
                </a:solidFill>
                <a:latin typeface="Broadway" pitchFamily="82" charset="0"/>
              </a:rPr>
            </a:br>
            <a:r>
              <a:rPr lang="en-US" sz="3200" dirty="0" smtClean="0">
                <a:solidFill>
                  <a:schemeClr val="accent4">
                    <a:lumMod val="60000"/>
                    <a:lumOff val="40000"/>
                  </a:schemeClr>
                </a:solidFill>
                <a:latin typeface="Broadway" pitchFamily="82" charset="0"/>
              </a:rPr>
              <a:t>How Can We Help? Continued…</a:t>
            </a:r>
            <a:endParaRPr lang="en-US" sz="3200" dirty="0">
              <a:solidFill>
                <a:schemeClr val="accent4">
                  <a:lumMod val="60000"/>
                  <a:lumOff val="40000"/>
                </a:schemeClr>
              </a:solidFill>
              <a:latin typeface="Broadway" pitchFamily="82" charset="0"/>
            </a:endParaRPr>
          </a:p>
        </p:txBody>
      </p:sp>
      <p:sp>
        <p:nvSpPr>
          <p:cNvPr id="4" name="Content Placeholder 3"/>
          <p:cNvSpPr>
            <a:spLocks noGrp="1"/>
          </p:cNvSpPr>
          <p:nvPr>
            <p:ph sz="quarter" idx="13"/>
          </p:nvPr>
        </p:nvSpPr>
        <p:spPr>
          <a:xfrm>
            <a:off x="533400" y="1981200"/>
            <a:ext cx="3962400" cy="4343400"/>
          </a:xfrm>
        </p:spPr>
        <p:style>
          <a:lnRef idx="1">
            <a:schemeClr val="dk1"/>
          </a:lnRef>
          <a:fillRef idx="2">
            <a:schemeClr val="dk1"/>
          </a:fillRef>
          <a:effectRef idx="1">
            <a:schemeClr val="dk1"/>
          </a:effectRef>
          <a:fontRef idx="minor">
            <a:schemeClr val="dk1"/>
          </a:fontRef>
        </p:style>
        <p:txBody>
          <a:bodyPr>
            <a:normAutofit/>
          </a:bodyPr>
          <a:lstStyle/>
          <a:p>
            <a:pPr marL="0" indent="0">
              <a:buClr>
                <a:schemeClr val="accent4">
                  <a:lumMod val="75000"/>
                </a:schemeClr>
              </a:buClr>
              <a:buNone/>
            </a:pPr>
            <a:r>
              <a:rPr lang="en-US" sz="1600" b="1" i="1" dirty="0" smtClean="0">
                <a:solidFill>
                  <a:schemeClr val="tx1"/>
                </a:solidFill>
              </a:rPr>
              <a:t>4. The Creative Endeavor</a:t>
            </a:r>
          </a:p>
          <a:p>
            <a:pPr>
              <a:buClr>
                <a:schemeClr val="accent4">
                  <a:lumMod val="75000"/>
                </a:schemeClr>
              </a:buClr>
              <a:buFont typeface="Wingdings" pitchFamily="2" charset="2"/>
              <a:buChar char="Ø"/>
            </a:pPr>
            <a:r>
              <a:rPr lang="en-US" sz="1600" dirty="0" smtClean="0">
                <a:solidFill>
                  <a:schemeClr val="tx1"/>
                </a:solidFill>
              </a:rPr>
              <a:t>Deciding on appropriate social media channels and integration. Building necessary blogs, Facebook fan and group pages, LinkedIn groups, Twitter pages, YouTube Channels, Wikipedia, Flickr, </a:t>
            </a:r>
            <a:r>
              <a:rPr lang="en-US" sz="1600" dirty="0" err="1" smtClean="0">
                <a:solidFill>
                  <a:schemeClr val="tx1"/>
                </a:solidFill>
              </a:rPr>
              <a:t>Meetup</a:t>
            </a:r>
            <a:r>
              <a:rPr lang="en-US" sz="1600" dirty="0" smtClean="0">
                <a:solidFill>
                  <a:schemeClr val="tx1"/>
                </a:solidFill>
              </a:rPr>
              <a:t>, etc. </a:t>
            </a:r>
          </a:p>
        </p:txBody>
      </p:sp>
      <p:sp>
        <p:nvSpPr>
          <p:cNvPr id="5" name="Content Placeholder 4"/>
          <p:cNvSpPr>
            <a:spLocks noGrp="1"/>
          </p:cNvSpPr>
          <p:nvPr>
            <p:ph sz="quarter" idx="14"/>
          </p:nvPr>
        </p:nvSpPr>
        <p:spPr>
          <a:xfrm>
            <a:off x="4645152" y="1981200"/>
            <a:ext cx="3965448" cy="4343400"/>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sz="1600" b="1" i="1" dirty="0" smtClean="0">
                <a:solidFill>
                  <a:schemeClr val="tx1"/>
                </a:solidFill>
              </a:rPr>
              <a:t>5. Additional Promotion</a:t>
            </a:r>
          </a:p>
          <a:p>
            <a:pPr>
              <a:buClr>
                <a:schemeClr val="accent4">
                  <a:lumMod val="75000"/>
                </a:schemeClr>
              </a:buClr>
              <a:buFont typeface="Wingdings" pitchFamily="2" charset="2"/>
              <a:buChar char="Ø"/>
            </a:pPr>
            <a:r>
              <a:rPr lang="en-US" sz="1600" dirty="0">
                <a:solidFill>
                  <a:schemeClr val="tx1"/>
                </a:solidFill>
              </a:rPr>
              <a:t>Helping with the content creation of electronic press kits, videos, slideshows, etc.</a:t>
            </a:r>
          </a:p>
          <a:p>
            <a:pPr>
              <a:buClr>
                <a:schemeClr val="accent4">
                  <a:lumMod val="75000"/>
                </a:schemeClr>
              </a:buClr>
              <a:buFont typeface="Wingdings" pitchFamily="2" charset="2"/>
              <a:buChar char="Ø"/>
            </a:pPr>
            <a:r>
              <a:rPr lang="en-US" sz="1600" dirty="0">
                <a:solidFill>
                  <a:schemeClr val="tx1"/>
                </a:solidFill>
              </a:rPr>
              <a:t>Managing your community participation – creating online contests, reviews, coupons. Setting up interviews, webcasts or webinars, etc. </a:t>
            </a:r>
          </a:p>
          <a:p>
            <a:pPr marL="0" indent="0">
              <a:buNone/>
            </a:pPr>
            <a:endParaRPr lang="en-US" sz="1600" dirty="0">
              <a:solidFill>
                <a:schemeClr val="tx1"/>
              </a:solidFill>
            </a:endParaRPr>
          </a:p>
        </p:txBody>
      </p:sp>
    </p:spTree>
    <p:extLst>
      <p:ext uri="{BB962C8B-B14F-4D97-AF65-F5344CB8AC3E}">
        <p14:creationId xmlns:p14="http://schemas.microsoft.com/office/powerpoint/2010/main" val="367658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313277">
            <a:off x="2345602" y="2715412"/>
            <a:ext cx="6511131" cy="3281466"/>
          </a:xfrm>
        </p:spPr>
        <p:txBody>
          <a:bodyPr>
            <a:normAutofit fontScale="92500" lnSpcReduction="20000"/>
          </a:bodyPr>
          <a:lstStyle/>
          <a:p>
            <a:r>
              <a:rPr lang="en-US" sz="2400" b="1" dirty="0" smtClean="0">
                <a:solidFill>
                  <a:schemeClr val="tx1"/>
                </a:solidFill>
                <a:latin typeface="Broadway" pitchFamily="82" charset="0"/>
              </a:rPr>
              <a:t>Does Your Company Need Help </a:t>
            </a:r>
          </a:p>
          <a:p>
            <a:r>
              <a:rPr lang="en-US" sz="2400" b="1" dirty="0" smtClean="0">
                <a:solidFill>
                  <a:schemeClr val="tx1"/>
                </a:solidFill>
                <a:latin typeface="Broadway" pitchFamily="82" charset="0"/>
              </a:rPr>
              <a:t>Creating Its Social Media Plan?</a:t>
            </a:r>
          </a:p>
          <a:p>
            <a:endParaRPr lang="en-US" sz="2400" b="1" dirty="0">
              <a:solidFill>
                <a:schemeClr val="tx1"/>
              </a:solidFill>
              <a:latin typeface="Broadway" pitchFamily="82" charset="0"/>
            </a:endParaRPr>
          </a:p>
          <a:p>
            <a:r>
              <a:rPr lang="en-US" sz="2400" b="1" dirty="0" smtClean="0">
                <a:solidFill>
                  <a:schemeClr val="tx1"/>
                </a:solidFill>
              </a:rPr>
              <a:t>Contact Us! We Can Help</a:t>
            </a:r>
          </a:p>
          <a:p>
            <a:r>
              <a:rPr lang="en-US" sz="2400" dirty="0"/>
              <a:t>880 3rd Avenue 6th Floor</a:t>
            </a:r>
            <a:br>
              <a:rPr lang="en-US" sz="2400" dirty="0"/>
            </a:br>
            <a:r>
              <a:rPr lang="en-US" sz="2400" dirty="0"/>
              <a:t>New York, NY 10022</a:t>
            </a:r>
            <a:br>
              <a:rPr lang="en-US" sz="2400" dirty="0"/>
            </a:br>
            <a:r>
              <a:rPr lang="en-US" sz="2400" dirty="0"/>
              <a:t>Phone: 800-625-2236</a:t>
            </a:r>
            <a:br>
              <a:rPr lang="en-US" sz="2400" dirty="0"/>
            </a:br>
            <a:r>
              <a:rPr lang="en-US" sz="2400" dirty="0"/>
              <a:t>Direct: 646-205-7770 </a:t>
            </a:r>
            <a:br>
              <a:rPr lang="en-US" sz="2400" dirty="0"/>
            </a:br>
            <a:r>
              <a:rPr lang="en-US" sz="2400" dirty="0"/>
              <a:t>Fax: 646-205-7771</a:t>
            </a:r>
            <a:br>
              <a:rPr lang="en-US" sz="2400" dirty="0"/>
            </a:br>
            <a:r>
              <a:rPr lang="en-US" sz="2400" dirty="0"/>
              <a:t>Email: </a:t>
            </a:r>
            <a:r>
              <a:rPr lang="en-US" sz="2400" dirty="0">
                <a:solidFill>
                  <a:schemeClr val="accent4">
                    <a:lumMod val="75000"/>
                  </a:schemeClr>
                </a:solidFill>
                <a:hlinkClick r:id="rId2"/>
              </a:rPr>
              <a:t>info@cfsg1.com</a:t>
            </a:r>
            <a:endParaRPr lang="en-US" sz="2400" b="1" dirty="0">
              <a:solidFill>
                <a:schemeClr val="accent4">
                  <a:lumMod val="75000"/>
                </a:schemeClr>
              </a:solidFill>
            </a:endParaRPr>
          </a:p>
        </p:txBody>
      </p:sp>
      <p:sp>
        <p:nvSpPr>
          <p:cNvPr id="7" name="Subtitle 2"/>
          <p:cNvSpPr txBox="1">
            <a:spLocks/>
          </p:cNvSpPr>
          <p:nvPr/>
        </p:nvSpPr>
        <p:spPr>
          <a:xfrm rot="20609084">
            <a:off x="772887" y="4140295"/>
            <a:ext cx="1981200" cy="133333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US" sz="1600" b="1" dirty="0" smtClean="0">
                <a:solidFill>
                  <a:schemeClr val="tx1">
                    <a:lumMod val="75000"/>
                    <a:lumOff val="25000"/>
                  </a:schemeClr>
                </a:solidFill>
                <a:latin typeface="Calibri" pitchFamily="34" charset="0"/>
                <a:cs typeface="Calibri" pitchFamily="34" charset="0"/>
              </a:rPr>
              <a:t>Social Media Overview </a:t>
            </a:r>
          </a:p>
          <a:p>
            <a:r>
              <a:rPr lang="en-US" sz="1600" b="1" dirty="0" smtClean="0">
                <a:solidFill>
                  <a:schemeClr val="tx1">
                    <a:lumMod val="75000"/>
                    <a:lumOff val="25000"/>
                  </a:schemeClr>
                </a:solidFill>
                <a:latin typeface="Calibri" pitchFamily="34" charset="0"/>
                <a:cs typeface="Calibri" pitchFamily="34" charset="0"/>
              </a:rPr>
              <a:t>Courtesy of CFSG1.com</a:t>
            </a:r>
            <a:endParaRPr lang="en-US" sz="1600" b="1"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3241723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464</TotalTime>
  <Words>682</Words>
  <Application>Microsoft Office PowerPoint</Application>
  <PresentationFormat>On-screen Show (4:3)</PresentationFormat>
  <Paragraphs>44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Sketchbook</vt:lpstr>
      <vt:lpstr>PowerPoint Presentation</vt:lpstr>
      <vt:lpstr>What Social Media Can Do For Your Business…</vt:lpstr>
      <vt:lpstr>Informative Social Media Stats Courtesy of Edison Research, TheSocialSkinny &amp; Baer</vt:lpstr>
      <vt:lpstr>In the past year alone, 12 million more Americans are using social networking many times daily.  Research also shows that users that follow brands on social media increased 106%  from 2010 to 2012.  The percentage of Americans following any brand on a social network has increased from 16% to 33%. This is a sharp increase and there is still a tremendous amount of room for growth. If your brand or company is not taking advantage of social media, now is the time to get started! </vt:lpstr>
      <vt:lpstr>CFSG1,Social Media and You: How Can We Help?</vt:lpstr>
      <vt:lpstr>CFSG1,Social Media and You: How Can We Help? Continued…</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29</cp:revision>
  <dcterms:created xsi:type="dcterms:W3CDTF">2012-06-13T14:33:52Z</dcterms:created>
  <dcterms:modified xsi:type="dcterms:W3CDTF">2013-02-05T18:46:04Z</dcterms:modified>
</cp:coreProperties>
</file>